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1"/>
    <p:sldMasterId id="2147483663" r:id="rId2"/>
  </p:sldMasterIdLst>
  <p:notesMasterIdLst>
    <p:notesMasterId r:id="rId19"/>
  </p:notesMasterIdLst>
  <p:handoutMasterIdLst>
    <p:handoutMasterId r:id="rId20"/>
  </p:handoutMasterIdLst>
  <p:sldIdLst>
    <p:sldId id="492" r:id="rId3"/>
    <p:sldId id="540" r:id="rId4"/>
    <p:sldId id="538" r:id="rId5"/>
    <p:sldId id="552" r:id="rId6"/>
    <p:sldId id="539" r:id="rId7"/>
    <p:sldId id="542" r:id="rId8"/>
    <p:sldId id="543" r:id="rId9"/>
    <p:sldId id="546" r:id="rId10"/>
    <p:sldId id="545" r:id="rId11"/>
    <p:sldId id="537" r:id="rId12"/>
    <p:sldId id="528" r:id="rId13"/>
    <p:sldId id="547" r:id="rId14"/>
    <p:sldId id="549" r:id="rId15"/>
    <p:sldId id="548" r:id="rId16"/>
    <p:sldId id="551" r:id="rId17"/>
    <p:sldId id="550" r:id="rId18"/>
  </p:sldIdLst>
  <p:sldSz cx="9144000" cy="5143500" type="screen16x9"/>
  <p:notesSz cx="6858000" cy="9144000"/>
  <p:defaultTextStyle>
    <a:defPPr>
      <a:defRPr lang="fr-FR"/>
    </a:defPPr>
    <a:lvl1pPr marL="0" algn="l" defTabSz="457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457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1" algn="l" defTabSz="457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3" algn="l" defTabSz="457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43" algn="l" defTabSz="457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03" algn="l" defTabSz="457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63" algn="l" defTabSz="457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24" algn="l" defTabSz="457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85" algn="l" defTabSz="457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E26"/>
    <a:srgbClr val="C01D23"/>
    <a:srgbClr val="C12022"/>
    <a:srgbClr val="E96870"/>
    <a:srgbClr val="9BBB59"/>
    <a:srgbClr val="EAD4D5"/>
    <a:srgbClr val="FD2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4" autoAdjust="0"/>
  </p:normalViewPr>
  <p:slideViewPr>
    <p:cSldViewPr snapToGrid="0" snapToObjects="1">
      <p:cViewPr varScale="1">
        <p:scale>
          <a:sx n="103" d="100"/>
          <a:sy n="103" d="100"/>
        </p:scale>
        <p:origin x="-72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8AC8D-8152-934A-9CD4-87285105D0F1}" type="datetimeFigureOut">
              <a:rPr lang="fr-FR" smtClean="0"/>
              <a:t>14/07/16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68B7E-75EB-E145-A77D-27225DB7AA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032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5E145-BB0C-9046-AB45-371B9A6AEC76}" type="datetimeFigureOut">
              <a:rPr lang="fr-FR" smtClean="0"/>
              <a:t>14/07/16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6E558-E63E-1D45-BFE4-2383456AAD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513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457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1" algn="l" defTabSz="457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3" algn="l" defTabSz="457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3" algn="l" defTabSz="457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3" algn="l" defTabSz="457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3" algn="l" defTabSz="457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4" algn="l" defTabSz="457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5" algn="l" defTabSz="457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A0E6-562A-2F4E-B7D8-E8B42157F113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43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BE69-8D33-7A44-BE9F-1DBEB088DBFC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A01B-D77B-2A48-B69E-17094601B673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313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669735" y="669730"/>
            <a:ext cx="7804547" cy="3804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38631933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F0FF-3981-B54A-955C-2EDB3EA6CDCD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61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0275-D706-484C-B38C-BB3892244A7B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5815505" y="4709770"/>
            <a:ext cx="2205759" cy="171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03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1E85-50A6-584F-84CF-AF8E5D98D093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86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C1E2-B36D-9E41-88F0-327ED11290BE}" type="datetime1">
              <a:rPr lang="fr-FR" smtClean="0"/>
              <a:t>14/07/16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51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1" indent="0">
              <a:buNone/>
              <a:defRPr sz="2000" b="1"/>
            </a:lvl2pPr>
            <a:lvl3pPr marL="914121" indent="0">
              <a:buNone/>
              <a:defRPr sz="1800" b="1"/>
            </a:lvl3pPr>
            <a:lvl4pPr marL="1371183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3" indent="0">
              <a:buNone/>
              <a:defRPr sz="1600" b="1"/>
            </a:lvl6pPr>
            <a:lvl7pPr marL="2742363" indent="0">
              <a:buNone/>
              <a:defRPr sz="1600" b="1"/>
            </a:lvl7pPr>
            <a:lvl8pPr marL="3199424" indent="0">
              <a:buNone/>
              <a:defRPr sz="1600" b="1"/>
            </a:lvl8pPr>
            <a:lvl9pPr marL="3656485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1" indent="0">
              <a:buNone/>
              <a:defRPr sz="2000" b="1"/>
            </a:lvl2pPr>
            <a:lvl3pPr marL="914121" indent="0">
              <a:buNone/>
              <a:defRPr sz="1800" b="1"/>
            </a:lvl3pPr>
            <a:lvl4pPr marL="1371183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3" indent="0">
              <a:buNone/>
              <a:defRPr sz="1600" b="1"/>
            </a:lvl6pPr>
            <a:lvl7pPr marL="2742363" indent="0">
              <a:buNone/>
              <a:defRPr sz="1600" b="1"/>
            </a:lvl7pPr>
            <a:lvl8pPr marL="3199424" indent="0">
              <a:buNone/>
              <a:defRPr sz="1600" b="1"/>
            </a:lvl8pPr>
            <a:lvl9pPr marL="3656485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E62-91AB-4342-BCE4-19B20C9B5A17}" type="datetime1">
              <a:rPr lang="fr-FR" smtClean="0"/>
              <a:t>14/07/16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91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B8E-2CDC-9F4D-BDC6-628195AB9689}" type="datetime1">
              <a:rPr lang="fr-FR" smtClean="0"/>
              <a:t>14/07/16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755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492B-94AE-A442-9207-EE5BAEBC25CB}" type="datetime1">
              <a:rPr lang="fr-FR" smtClean="0"/>
              <a:t>14/07/16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03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225E-AB34-184B-B20E-BC5252186800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5815505" y="4709770"/>
            <a:ext cx="2205759" cy="171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10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61" indent="0">
              <a:buNone/>
              <a:defRPr sz="1200"/>
            </a:lvl2pPr>
            <a:lvl3pPr marL="914121" indent="0">
              <a:buNone/>
              <a:defRPr sz="1000"/>
            </a:lvl3pPr>
            <a:lvl4pPr marL="1371183" indent="0">
              <a:buNone/>
              <a:defRPr sz="900"/>
            </a:lvl4pPr>
            <a:lvl5pPr marL="1828243" indent="0">
              <a:buNone/>
              <a:defRPr sz="900"/>
            </a:lvl5pPr>
            <a:lvl6pPr marL="2285303" indent="0">
              <a:buNone/>
              <a:defRPr sz="900"/>
            </a:lvl6pPr>
            <a:lvl7pPr marL="2742363" indent="0">
              <a:buNone/>
              <a:defRPr sz="900"/>
            </a:lvl7pPr>
            <a:lvl8pPr marL="3199424" indent="0">
              <a:buNone/>
              <a:defRPr sz="900"/>
            </a:lvl8pPr>
            <a:lvl9pPr marL="3656485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1B84-F8B7-254C-9F1B-C91185BC7BD8}" type="datetime1">
              <a:rPr lang="fr-FR" smtClean="0"/>
              <a:t>14/07/16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76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61" indent="0">
              <a:buNone/>
              <a:defRPr sz="2800"/>
            </a:lvl2pPr>
            <a:lvl3pPr marL="914121" indent="0">
              <a:buNone/>
              <a:defRPr sz="2400"/>
            </a:lvl3pPr>
            <a:lvl4pPr marL="1371183" indent="0">
              <a:buNone/>
              <a:defRPr sz="2000"/>
            </a:lvl4pPr>
            <a:lvl5pPr marL="1828243" indent="0">
              <a:buNone/>
              <a:defRPr sz="2000"/>
            </a:lvl5pPr>
            <a:lvl6pPr marL="2285303" indent="0">
              <a:buNone/>
              <a:defRPr sz="2000"/>
            </a:lvl6pPr>
            <a:lvl7pPr marL="2742363" indent="0">
              <a:buNone/>
              <a:defRPr sz="2000"/>
            </a:lvl7pPr>
            <a:lvl8pPr marL="3199424" indent="0">
              <a:buNone/>
              <a:defRPr sz="2000"/>
            </a:lvl8pPr>
            <a:lvl9pPr marL="3656485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61" indent="0">
              <a:buNone/>
              <a:defRPr sz="1200"/>
            </a:lvl2pPr>
            <a:lvl3pPr marL="914121" indent="0">
              <a:buNone/>
              <a:defRPr sz="1000"/>
            </a:lvl3pPr>
            <a:lvl4pPr marL="1371183" indent="0">
              <a:buNone/>
              <a:defRPr sz="900"/>
            </a:lvl4pPr>
            <a:lvl5pPr marL="1828243" indent="0">
              <a:buNone/>
              <a:defRPr sz="900"/>
            </a:lvl5pPr>
            <a:lvl6pPr marL="2285303" indent="0">
              <a:buNone/>
              <a:defRPr sz="900"/>
            </a:lvl6pPr>
            <a:lvl7pPr marL="2742363" indent="0">
              <a:buNone/>
              <a:defRPr sz="900"/>
            </a:lvl7pPr>
            <a:lvl8pPr marL="3199424" indent="0">
              <a:buNone/>
              <a:defRPr sz="900"/>
            </a:lvl8pPr>
            <a:lvl9pPr marL="3656485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55-9133-5E42-B993-0D24DE79795D}" type="datetime1">
              <a:rPr lang="fr-FR" smtClean="0"/>
              <a:t>14/07/16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064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4E23-6428-FD4E-A330-815EF2052C38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06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75-227D-D24B-87BA-EA461E88E002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74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669735" y="669730"/>
            <a:ext cx="7804547" cy="3804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5368359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21F7-C41E-F04C-BF23-0DB7CDA91205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8B1F-FCB6-104B-B4A9-A513DA4755EC}" type="datetime1">
              <a:rPr lang="fr-FR" smtClean="0"/>
              <a:t>14/07/16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96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1" indent="0">
              <a:buNone/>
              <a:defRPr sz="2000" b="1"/>
            </a:lvl2pPr>
            <a:lvl3pPr marL="914121" indent="0">
              <a:buNone/>
              <a:defRPr sz="1800" b="1"/>
            </a:lvl3pPr>
            <a:lvl4pPr marL="1371183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3" indent="0">
              <a:buNone/>
              <a:defRPr sz="1600" b="1"/>
            </a:lvl6pPr>
            <a:lvl7pPr marL="2742363" indent="0">
              <a:buNone/>
              <a:defRPr sz="1600" b="1"/>
            </a:lvl7pPr>
            <a:lvl8pPr marL="3199424" indent="0">
              <a:buNone/>
              <a:defRPr sz="1600" b="1"/>
            </a:lvl8pPr>
            <a:lvl9pPr marL="3656485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1" indent="0">
              <a:buNone/>
              <a:defRPr sz="2000" b="1"/>
            </a:lvl2pPr>
            <a:lvl3pPr marL="914121" indent="0">
              <a:buNone/>
              <a:defRPr sz="1800" b="1"/>
            </a:lvl3pPr>
            <a:lvl4pPr marL="1371183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3" indent="0">
              <a:buNone/>
              <a:defRPr sz="1600" b="1"/>
            </a:lvl6pPr>
            <a:lvl7pPr marL="2742363" indent="0">
              <a:buNone/>
              <a:defRPr sz="1600" b="1"/>
            </a:lvl7pPr>
            <a:lvl8pPr marL="3199424" indent="0">
              <a:buNone/>
              <a:defRPr sz="1600" b="1"/>
            </a:lvl8pPr>
            <a:lvl9pPr marL="3656485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8633-704E-4744-830A-E55DB830845D}" type="datetime1">
              <a:rPr lang="fr-FR" smtClean="0"/>
              <a:t>14/07/16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5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F667-333B-0D43-BF14-74053CD2DF87}" type="datetime1">
              <a:rPr lang="fr-FR" smtClean="0"/>
              <a:t>14/07/16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90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4C52-51EB-CD4D-92B1-4ABA34A7F964}" type="datetime1">
              <a:rPr lang="fr-FR" smtClean="0"/>
              <a:t>14/07/16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18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61" indent="0">
              <a:buNone/>
              <a:defRPr sz="1200"/>
            </a:lvl2pPr>
            <a:lvl3pPr marL="914121" indent="0">
              <a:buNone/>
              <a:defRPr sz="1000"/>
            </a:lvl3pPr>
            <a:lvl4pPr marL="1371183" indent="0">
              <a:buNone/>
              <a:defRPr sz="900"/>
            </a:lvl4pPr>
            <a:lvl5pPr marL="1828243" indent="0">
              <a:buNone/>
              <a:defRPr sz="900"/>
            </a:lvl5pPr>
            <a:lvl6pPr marL="2285303" indent="0">
              <a:buNone/>
              <a:defRPr sz="900"/>
            </a:lvl6pPr>
            <a:lvl7pPr marL="2742363" indent="0">
              <a:buNone/>
              <a:defRPr sz="900"/>
            </a:lvl7pPr>
            <a:lvl8pPr marL="3199424" indent="0">
              <a:buNone/>
              <a:defRPr sz="900"/>
            </a:lvl8pPr>
            <a:lvl9pPr marL="3656485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0F35-AEFC-0F4C-8F26-57F937A3460D}" type="datetime1">
              <a:rPr lang="fr-FR" smtClean="0"/>
              <a:t>14/07/16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4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61" indent="0">
              <a:buNone/>
              <a:defRPr sz="2800"/>
            </a:lvl2pPr>
            <a:lvl3pPr marL="914121" indent="0">
              <a:buNone/>
              <a:defRPr sz="2400"/>
            </a:lvl3pPr>
            <a:lvl4pPr marL="1371183" indent="0">
              <a:buNone/>
              <a:defRPr sz="2000"/>
            </a:lvl4pPr>
            <a:lvl5pPr marL="1828243" indent="0">
              <a:buNone/>
              <a:defRPr sz="2000"/>
            </a:lvl5pPr>
            <a:lvl6pPr marL="2285303" indent="0">
              <a:buNone/>
              <a:defRPr sz="2000"/>
            </a:lvl6pPr>
            <a:lvl7pPr marL="2742363" indent="0">
              <a:buNone/>
              <a:defRPr sz="2000"/>
            </a:lvl7pPr>
            <a:lvl8pPr marL="3199424" indent="0">
              <a:buNone/>
              <a:defRPr sz="2000"/>
            </a:lvl8pPr>
            <a:lvl9pPr marL="3656485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61" indent="0">
              <a:buNone/>
              <a:defRPr sz="1200"/>
            </a:lvl2pPr>
            <a:lvl3pPr marL="914121" indent="0">
              <a:buNone/>
              <a:defRPr sz="1000"/>
            </a:lvl3pPr>
            <a:lvl4pPr marL="1371183" indent="0">
              <a:buNone/>
              <a:defRPr sz="900"/>
            </a:lvl4pPr>
            <a:lvl5pPr marL="1828243" indent="0">
              <a:buNone/>
              <a:defRPr sz="900"/>
            </a:lvl5pPr>
            <a:lvl6pPr marL="2285303" indent="0">
              <a:buNone/>
              <a:defRPr sz="900"/>
            </a:lvl6pPr>
            <a:lvl7pPr marL="2742363" indent="0">
              <a:buNone/>
              <a:defRPr sz="900"/>
            </a:lvl7pPr>
            <a:lvl8pPr marL="3199424" indent="0">
              <a:buNone/>
              <a:defRPr sz="900"/>
            </a:lvl8pPr>
            <a:lvl9pPr marL="3656485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2459-5979-4C42-938C-4EC38782500B}" type="datetime1">
              <a:rPr lang="fr-FR" smtClean="0"/>
              <a:t>14/07/16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7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sdiap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88" y="4703699"/>
            <a:ext cx="6008410" cy="445600"/>
          </a:xfrm>
          <a:prstGeom prst="rect">
            <a:avLst/>
          </a:prstGeom>
        </p:spPr>
      </p:pic>
      <p:pic>
        <p:nvPicPr>
          <p:cNvPr id="7" name="Image 6" descr="basdiap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" y="4703595"/>
            <a:ext cx="6008410" cy="445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6007" y="4946342"/>
            <a:ext cx="9161606" cy="12193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37043"/>
          </a:xfrm>
          <a:prstGeom prst="rect">
            <a:avLst/>
          </a:prstGeom>
        </p:spPr>
        <p:txBody>
          <a:bodyPr vert="horz" lIns="91411" tIns="45707" rIns="91411" bIns="45707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11" tIns="45707" rIns="91411" bIns="45707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6007" y="4824409"/>
            <a:ext cx="9161606" cy="12193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6007" y="4706597"/>
            <a:ext cx="9161606" cy="1219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logodiap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2" y="-28644"/>
            <a:ext cx="1110750" cy="46924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70599" y="4795934"/>
            <a:ext cx="2133600" cy="273844"/>
          </a:xfrm>
          <a:prstGeom prst="rect">
            <a:avLst/>
          </a:prstGeom>
        </p:spPr>
        <p:txBody>
          <a:bodyPr vert="horz" lIns="91411" tIns="45707" rIns="91411" bIns="45707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2EF5CD6-2258-FD46-8C57-E449D63B5653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30400" y="4796482"/>
            <a:ext cx="4089400" cy="273844"/>
          </a:xfrm>
          <a:prstGeom prst="rect">
            <a:avLst/>
          </a:prstGeom>
        </p:spPr>
        <p:txBody>
          <a:bodyPr vert="horz" lIns="91411" tIns="45707" rIns="91411" bIns="45707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smtClean="0"/>
              <a:t>LP-WAN - RIOT Summit 2016, Alexander Pelov (a@ackl.io)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79981" y="4795934"/>
            <a:ext cx="489445" cy="273844"/>
          </a:xfrm>
          <a:prstGeom prst="rect">
            <a:avLst/>
          </a:prstGeom>
        </p:spPr>
        <p:txBody>
          <a:bodyPr vert="horz" lIns="91411" tIns="45707" rIns="91411" bIns="45707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2D2E28D-3C84-FA4F-AA95-DF0FC25EB24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8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dt="0"/>
  <p:txStyles>
    <p:titleStyle>
      <a:lvl1pPr algn="ctr" defTabSz="4570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6" indent="-342796" algn="l" defTabSz="4570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4" indent="-285662" algn="l" defTabSz="4570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2" indent="-228531" algn="l" defTabSz="4570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12" indent="-228531" algn="l" defTabSz="4570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3" indent="-228531" algn="l" defTabSz="4570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4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5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5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5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1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1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3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3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3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4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5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37043"/>
          </a:xfrm>
          <a:prstGeom prst="rect">
            <a:avLst/>
          </a:prstGeom>
        </p:spPr>
        <p:txBody>
          <a:bodyPr vert="horz" lIns="91411" tIns="45707" rIns="91411" bIns="45707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11" tIns="45707" rIns="91411" bIns="45707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70599" y="4824409"/>
            <a:ext cx="2133600" cy="273844"/>
          </a:xfrm>
          <a:prstGeom prst="rect">
            <a:avLst/>
          </a:prstGeom>
        </p:spPr>
        <p:txBody>
          <a:bodyPr vert="horz" lIns="91411" tIns="45707" rIns="91411" bIns="45707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CE7E979-96D3-4D4D-967E-37F0DF03EFF7}" type="datetime1">
              <a:rPr lang="fr-FR" smtClean="0"/>
              <a:t>14/07/16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7300" y="4824957"/>
            <a:ext cx="4089400" cy="273844"/>
          </a:xfrm>
          <a:prstGeom prst="rect">
            <a:avLst/>
          </a:prstGeom>
        </p:spPr>
        <p:txBody>
          <a:bodyPr vert="horz" lIns="91411" tIns="45707" rIns="91411" bIns="45707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LP-WAN - RIOT </a:t>
            </a:r>
            <a:r>
              <a:rPr lang="fr-FR" dirty="0" err="1" smtClean="0"/>
              <a:t>Summit</a:t>
            </a:r>
            <a:r>
              <a:rPr lang="fr-FR" dirty="0" smtClean="0"/>
              <a:t> 2016, Alexander Pelov (</a:t>
            </a:r>
            <a:r>
              <a:rPr lang="fr-FR" dirty="0" err="1" smtClean="0"/>
              <a:t>a@ackl.io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79981" y="4824409"/>
            <a:ext cx="489445" cy="273844"/>
          </a:xfrm>
          <a:prstGeom prst="rect">
            <a:avLst/>
          </a:prstGeom>
        </p:spPr>
        <p:txBody>
          <a:bodyPr vert="horz" lIns="91411" tIns="45707" rIns="91411" bIns="45707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2D2E28D-3C84-FA4F-AA95-DF0FC25EB24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 descr="logodiap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4" y="4719224"/>
            <a:ext cx="1110750" cy="4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ctr" defTabSz="4570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6" indent="-342796" algn="l" defTabSz="4570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4" indent="-285662" algn="l" defTabSz="4570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2" indent="-228531" algn="l" defTabSz="4570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12" indent="-228531" algn="l" defTabSz="4570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3" indent="-228531" algn="l" defTabSz="4570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4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5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5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5" indent="-228531" algn="l" defTabSz="4570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1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1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3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3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3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4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5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1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idx="4294967295"/>
          </p:nvPr>
        </p:nvSpPr>
        <p:spPr>
          <a:xfrm>
            <a:off x="0" y="2190226"/>
            <a:ext cx="9144000" cy="9001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rebuchet MS"/>
                <a:cs typeface="Trebuchet MS"/>
              </a:rPr>
              <a:t>Low-Power Wide-Area Networks</a:t>
            </a:r>
            <a:endParaRPr lang="en-US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627599"/>
            <a:ext cx="9144000" cy="900112"/>
          </a:xfrm>
          <a:prstGeom prst="rect">
            <a:avLst/>
          </a:prstGeom>
        </p:spPr>
        <p:txBody>
          <a:bodyPr vert="horz" lIns="91411" tIns="45707" rIns="91411" bIns="45707" rtlCol="0" anchor="ctr">
            <a:normAutofit/>
          </a:bodyPr>
          <a:lstStyle>
            <a:lvl1pPr algn="ctr" defTabSz="457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Alexander Pelov (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a@ackl.io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)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4154768"/>
            <a:ext cx="9144000" cy="900112"/>
          </a:xfrm>
          <a:prstGeom prst="rect">
            <a:avLst/>
          </a:prstGeom>
        </p:spPr>
        <p:txBody>
          <a:bodyPr vert="horz" lIns="91411" tIns="45707" rIns="91411" bIns="45707" rtlCol="0" anchor="ctr">
            <a:normAutofit/>
          </a:bodyPr>
          <a:lstStyle>
            <a:lvl1pPr algn="ctr" defTabSz="457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Trebuchet MS"/>
                <a:cs typeface="Trebuchet MS"/>
              </a:rPr>
              <a:t>RIOT Summit 2016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Berlin, July 15</a:t>
            </a:r>
            <a:endParaRPr lang="en-US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6504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pic>
        <p:nvPicPr>
          <p:cNvPr id="3" name="Image 2" descr="PF IoTA 3 sites couverture deep indo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3891" y="-299971"/>
            <a:ext cx="3124043" cy="5894554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V="1">
            <a:off x="3107080" y="2626468"/>
            <a:ext cx="3760553" cy="3699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574311" y="267608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11km</a:t>
            </a:r>
            <a:endParaRPr lang="en-US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127241" y="2021761"/>
            <a:ext cx="1" cy="757271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564440" y="1689325"/>
            <a:ext cx="0" cy="674079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62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pic>
        <p:nvPicPr>
          <p:cNvPr id="5" name="Espace réservé du contenu 7"/>
          <p:cNvPicPr>
            <a:picLocks noChangeAspect="1"/>
          </p:cNvPicPr>
          <p:nvPr/>
        </p:nvPicPr>
        <p:blipFill>
          <a:blip r:embed="rId2"/>
          <a:srcRect t="-2015" b="-2015"/>
          <a:stretch>
            <a:fillRect/>
          </a:stretch>
        </p:blipFill>
        <p:spPr>
          <a:xfrm>
            <a:off x="28825" y="579618"/>
            <a:ext cx="9102475" cy="37545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5772" y="4447976"/>
            <a:ext cx="455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/>
              <a:t>Source : SNS Research, November 2015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00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droit 27"/>
          <p:cNvCxnSpPr/>
          <p:nvPr/>
        </p:nvCxnSpPr>
        <p:spPr>
          <a:xfrm>
            <a:off x="6296923" y="2544583"/>
            <a:ext cx="10356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769339" y="1479701"/>
            <a:ext cx="2527584" cy="1048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459798" y="2527821"/>
            <a:ext cx="1837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769339" y="2527822"/>
            <a:ext cx="2428947" cy="924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 descr="arduino_shie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29" y="2110017"/>
            <a:ext cx="929779" cy="759623"/>
          </a:xfrm>
          <a:prstGeom prst="rect">
            <a:avLst/>
          </a:prstGeom>
        </p:spPr>
      </p:pic>
      <p:sp>
        <p:nvSpPr>
          <p:cNvPr id="9" name="Triangle isocèle 8"/>
          <p:cNvSpPr/>
          <p:nvPr/>
        </p:nvSpPr>
        <p:spPr>
          <a:xfrm>
            <a:off x="3576508" y="909923"/>
            <a:ext cx="295912" cy="77684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isocèle 9"/>
          <p:cNvSpPr/>
          <p:nvPr/>
        </p:nvSpPr>
        <p:spPr>
          <a:xfrm>
            <a:off x="4303960" y="1933382"/>
            <a:ext cx="295912" cy="77684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isocèle 10"/>
          <p:cNvSpPr/>
          <p:nvPr/>
        </p:nvSpPr>
        <p:spPr>
          <a:xfrm>
            <a:off x="3576508" y="2884530"/>
            <a:ext cx="295912" cy="77684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3258996" y="3772646"/>
            <a:ext cx="9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Radio-GW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724930" y="2847537"/>
            <a:ext cx="1073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LPWAN-GW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15945" y="2297966"/>
            <a:ext cx="459639" cy="4192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7030151" y="2838256"/>
            <a:ext cx="1054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App Server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42550" y="2281204"/>
            <a:ext cx="459639" cy="4192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8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droit 27"/>
          <p:cNvCxnSpPr/>
          <p:nvPr/>
        </p:nvCxnSpPr>
        <p:spPr>
          <a:xfrm>
            <a:off x="6296923" y="2544583"/>
            <a:ext cx="10356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019186" y="826166"/>
            <a:ext cx="986374" cy="1014017"/>
          </a:xfrm>
          <a:prstGeom prst="rect">
            <a:avLst/>
          </a:prstGeom>
          <a:solidFill>
            <a:srgbClr val="BB1E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52311" y="826166"/>
            <a:ext cx="986374" cy="1014017"/>
          </a:xfrm>
          <a:prstGeom prst="rect">
            <a:avLst/>
          </a:prstGeom>
          <a:solidFill>
            <a:srgbClr val="BB1E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>
          <a:xfrm>
            <a:off x="457200" y="21015"/>
            <a:ext cx="8229600" cy="6370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 descr="arduino_shie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29" y="2110017"/>
            <a:ext cx="929779" cy="7596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42550" y="2281204"/>
            <a:ext cx="459639" cy="4192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avec flèche 6"/>
          <p:cNvCxnSpPr>
            <a:stCxn id="4" idx="3"/>
            <a:endCxn id="5" idx="1"/>
          </p:cNvCxnSpPr>
          <p:nvPr/>
        </p:nvCxnSpPr>
        <p:spPr>
          <a:xfrm>
            <a:off x="3576508" y="2489829"/>
            <a:ext cx="2466042" cy="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76508" y="2110017"/>
            <a:ext cx="738880" cy="257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78466" y="2097687"/>
            <a:ext cx="707236" cy="2698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76507" y="1840183"/>
            <a:ext cx="738881" cy="257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78466" y="1840183"/>
            <a:ext cx="707236" cy="257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76508" y="1474688"/>
            <a:ext cx="738881" cy="257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76507" y="1198397"/>
            <a:ext cx="738881" cy="257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76507" y="940893"/>
            <a:ext cx="738881" cy="257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CoAP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46821" y="1474688"/>
            <a:ext cx="738881" cy="257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46820" y="1198397"/>
            <a:ext cx="738881" cy="257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46820" y="940893"/>
            <a:ext cx="738881" cy="257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CoAP</a:t>
            </a:r>
            <a:endParaRPr lang="en-US" dirty="0"/>
          </a:p>
        </p:txBody>
      </p:sp>
      <p:sp>
        <p:nvSpPr>
          <p:cNvPr id="25" name="Nuage 24"/>
          <p:cNvSpPr/>
          <p:nvPr/>
        </p:nvSpPr>
        <p:spPr>
          <a:xfrm>
            <a:off x="6990915" y="2006482"/>
            <a:ext cx="1516551" cy="93714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7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14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727" y="1122021"/>
            <a:ext cx="4833235" cy="3107080"/>
          </a:xfrm>
          <a:prstGeom prst="rect">
            <a:avLst/>
          </a:prstGeom>
        </p:spPr>
      </p:pic>
      <p:sp>
        <p:nvSpPr>
          <p:cNvPr id="5" name="Titre 22"/>
          <p:cNvSpPr txBox="1">
            <a:spLocks/>
          </p:cNvSpPr>
          <p:nvPr/>
        </p:nvSpPr>
        <p:spPr>
          <a:xfrm>
            <a:off x="457200" y="21015"/>
            <a:ext cx="8229600" cy="63704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9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next 10 </a:t>
            </a:r>
            <a:r>
              <a:rPr lang="en-US" dirty="0" err="1" smtClean="0"/>
              <a:t>bln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53488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Device software stack</a:t>
            </a:r>
          </a:p>
          <a:p>
            <a:pPr lvl="1"/>
            <a:r>
              <a:rPr lang="en-US" dirty="0" smtClean="0"/>
              <a:t>Drivers (available for </a:t>
            </a:r>
            <a:r>
              <a:rPr lang="en-US" dirty="0" err="1" smtClean="0"/>
              <a:t>Contiki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MAC (e.g. </a:t>
            </a:r>
            <a:r>
              <a:rPr lang="en-US" dirty="0" err="1" smtClean="0"/>
              <a:t>LoRaMAC</a:t>
            </a:r>
            <a:r>
              <a:rPr lang="en-US" dirty="0" smtClean="0"/>
              <a:t> – open C implementation)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IP/UDP/CoAP with SCHC IP compression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CoOL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  <a:r>
              <a:rPr lang="en-US" dirty="0" err="1" smtClean="0">
                <a:solidFill>
                  <a:schemeClr val="accent1"/>
                </a:solidFill>
              </a:rPr>
              <a:t>CoMI</a:t>
            </a:r>
            <a:r>
              <a:rPr lang="en-US" dirty="0" smtClean="0">
                <a:solidFill>
                  <a:schemeClr val="accent1"/>
                </a:solidFill>
              </a:rPr>
              <a:t> for network and app management</a:t>
            </a:r>
          </a:p>
          <a:p>
            <a:pPr lvl="1"/>
            <a:r>
              <a:rPr lang="en-US" dirty="0" err="1" smtClean="0"/>
              <a:t>RESTful</a:t>
            </a:r>
            <a:r>
              <a:rPr lang="en-US" dirty="0" smtClean="0"/>
              <a:t> APIs</a:t>
            </a:r>
          </a:p>
          <a:p>
            <a:pPr lvl="1"/>
            <a:r>
              <a:rPr lang="en-US" dirty="0" smtClean="0"/>
              <a:t>Certificates, COSE, secure element, code verification</a:t>
            </a:r>
          </a:p>
          <a:p>
            <a:pPr lvl="2"/>
            <a:r>
              <a:rPr lang="en-US" dirty="0" smtClean="0"/>
              <a:t>Design for disposable devices + devices that will be there for 10+ years</a:t>
            </a:r>
          </a:p>
          <a:p>
            <a:r>
              <a:rPr lang="en-US" dirty="0" smtClean="0"/>
              <a:t>Development tools!</a:t>
            </a:r>
          </a:p>
          <a:p>
            <a:pPr lvl="1"/>
            <a:r>
              <a:rPr lang="en-US" dirty="0" smtClean="0"/>
              <a:t>Independent of LPWAN technology</a:t>
            </a:r>
          </a:p>
          <a:p>
            <a:r>
              <a:rPr lang="en-US" dirty="0" smtClean="0"/>
              <a:t>But wait, there is more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6TiSCH</a:t>
            </a: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27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 Questions?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16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079" y="1233380"/>
            <a:ext cx="4398552" cy="316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/>
          <p:cNvSpPr txBox="1"/>
          <p:nvPr/>
        </p:nvSpPr>
        <p:spPr>
          <a:xfrm>
            <a:off x="258923" y="1233380"/>
            <a:ext cx="387784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IETF LPWAN </a:t>
            </a:r>
            <a:r>
              <a:rPr lang="en-US" dirty="0" err="1" smtClean="0">
                <a:latin typeface="Trebuchet MS"/>
                <a:cs typeface="Trebuchet MS"/>
              </a:rPr>
              <a:t>BoF</a:t>
            </a:r>
            <a:r>
              <a:rPr lang="en-US" dirty="0" smtClean="0">
                <a:latin typeface="Trebuchet MS"/>
                <a:cs typeface="Trebuchet MS"/>
              </a:rPr>
              <a:t> on Monday</a:t>
            </a:r>
            <a:endParaRPr lang="en-US" dirty="0">
              <a:latin typeface="Trebuchet MS"/>
              <a:cs typeface="Trebuchet MS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rebuchet MS"/>
                <a:cs typeface="Trebuchet MS"/>
              </a:rPr>
              <a:t>Join the </a:t>
            </a:r>
            <a:r>
              <a:rPr lang="en-US" dirty="0" err="1" smtClean="0">
                <a:latin typeface="Trebuchet MS"/>
                <a:cs typeface="Trebuchet MS"/>
              </a:rPr>
              <a:t>lp</a:t>
            </a:r>
            <a:r>
              <a:rPr lang="en-US" dirty="0" smtClean="0">
                <a:latin typeface="Trebuchet MS"/>
                <a:cs typeface="Trebuchet MS"/>
              </a:rPr>
              <a:t>-wan mailing list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rebuchet MS"/>
                <a:cs typeface="Trebuchet MS"/>
              </a:rPr>
              <a:t>Technical session on Sunday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rebuchet MS"/>
                <a:cs typeface="Trebuchet MS"/>
              </a:rPr>
              <a:t>Key documents:</a:t>
            </a:r>
          </a:p>
          <a:p>
            <a:pPr marL="742811" lvl="1" indent="-285750">
              <a:buFontTx/>
              <a:buChar char="-"/>
            </a:pPr>
            <a:r>
              <a:rPr lang="en-US" sz="1200" dirty="0">
                <a:latin typeface="Trebuchet MS"/>
                <a:cs typeface="Trebuchet MS"/>
              </a:rPr>
              <a:t>draft-toutain-6lpwa-ipv6-static-context-hc</a:t>
            </a:r>
          </a:p>
          <a:p>
            <a:pPr marL="742811" lvl="1" indent="-285750">
              <a:buFontTx/>
              <a:buChar char="-"/>
            </a:pPr>
            <a:r>
              <a:rPr lang="en-US" sz="1200" dirty="0">
                <a:latin typeface="Trebuchet MS"/>
                <a:cs typeface="Trebuchet MS"/>
              </a:rPr>
              <a:t>draft-</a:t>
            </a:r>
            <a:r>
              <a:rPr lang="en-US" sz="1200" dirty="0" err="1">
                <a:latin typeface="Trebuchet MS"/>
                <a:cs typeface="Trebuchet MS"/>
              </a:rPr>
              <a:t>gomez</a:t>
            </a:r>
            <a:r>
              <a:rPr lang="en-US" sz="1200" dirty="0">
                <a:latin typeface="Trebuchet MS"/>
                <a:cs typeface="Trebuchet MS"/>
              </a:rPr>
              <a:t>-</a:t>
            </a:r>
            <a:r>
              <a:rPr lang="en-US" sz="1200" dirty="0" err="1">
                <a:latin typeface="Trebuchet MS"/>
                <a:cs typeface="Trebuchet MS"/>
              </a:rPr>
              <a:t>lpwan</a:t>
            </a:r>
            <a:r>
              <a:rPr lang="en-US" sz="1200" dirty="0">
                <a:latin typeface="Trebuchet MS"/>
                <a:cs typeface="Trebuchet MS"/>
              </a:rPr>
              <a:t>-fragmentation-header</a:t>
            </a:r>
          </a:p>
          <a:p>
            <a:pPr marL="285750" indent="-285750">
              <a:buFontTx/>
              <a:buChar char="-"/>
            </a:pPr>
            <a:endParaRPr lang="en-US" dirty="0" smtClean="0">
              <a:latin typeface="Trebuchet MS"/>
              <a:cs typeface="Trebuchet MS"/>
            </a:endParaRPr>
          </a:p>
          <a:p>
            <a:r>
              <a:rPr lang="en-US" dirty="0" err="1" smtClean="0">
                <a:latin typeface="Trebuchet MS"/>
                <a:cs typeface="Trebuchet MS"/>
              </a:rPr>
              <a:t>CoOL</a:t>
            </a:r>
            <a:r>
              <a:rPr lang="en-US" dirty="0" smtClean="0">
                <a:latin typeface="Trebuchet MS"/>
                <a:cs typeface="Trebuchet MS"/>
              </a:rPr>
              <a:t>/</a:t>
            </a:r>
            <a:r>
              <a:rPr lang="en-US" dirty="0" err="1" smtClean="0">
                <a:latin typeface="Trebuchet MS"/>
                <a:cs typeface="Trebuchet MS"/>
              </a:rPr>
              <a:t>CoMI</a:t>
            </a:r>
            <a:r>
              <a:rPr lang="en-US" dirty="0" smtClean="0">
                <a:latin typeface="Trebuchet MS"/>
                <a:cs typeface="Trebuchet MS"/>
              </a:rPr>
              <a:t> on </a:t>
            </a:r>
            <a:r>
              <a:rPr lang="en-US" dirty="0" err="1" smtClean="0">
                <a:latin typeface="Trebuchet MS"/>
                <a:cs typeface="Trebuchet MS"/>
              </a:rPr>
              <a:t>CoRE</a:t>
            </a:r>
            <a:r>
              <a:rPr lang="en-US" dirty="0" smtClean="0">
                <a:latin typeface="Trebuchet MS"/>
                <a:cs typeface="Trebuchet MS"/>
              </a:rPr>
              <a:t>:</a:t>
            </a:r>
          </a:p>
          <a:p>
            <a:pPr marL="742811" lvl="1" indent="-285750">
              <a:buFontTx/>
              <a:buChar char="-"/>
            </a:pPr>
            <a:r>
              <a:rPr lang="en-US" sz="1200" dirty="0" smtClean="0">
                <a:latin typeface="Trebuchet MS"/>
                <a:cs typeface="Trebuchet MS"/>
              </a:rPr>
              <a:t>draft</a:t>
            </a:r>
            <a:r>
              <a:rPr lang="en-US" sz="1200" dirty="0">
                <a:latin typeface="Trebuchet MS"/>
                <a:cs typeface="Trebuchet MS"/>
              </a:rPr>
              <a:t>-</a:t>
            </a:r>
            <a:r>
              <a:rPr lang="en-US" sz="1200" dirty="0" err="1">
                <a:latin typeface="Trebuchet MS"/>
                <a:cs typeface="Trebuchet MS"/>
              </a:rPr>
              <a:t>ietf</a:t>
            </a:r>
            <a:r>
              <a:rPr lang="en-US" sz="1200" dirty="0">
                <a:latin typeface="Trebuchet MS"/>
                <a:cs typeface="Trebuchet MS"/>
              </a:rPr>
              <a:t>-core-yang-</a:t>
            </a:r>
            <a:r>
              <a:rPr lang="en-US" sz="1200" dirty="0" err="1" smtClean="0">
                <a:latin typeface="Trebuchet MS"/>
                <a:cs typeface="Trebuchet MS"/>
              </a:rPr>
              <a:t>cbor</a:t>
            </a:r>
            <a:endParaRPr lang="en-US" sz="1200" dirty="0" smtClean="0">
              <a:latin typeface="Trebuchet MS"/>
              <a:cs typeface="Trebuchet MS"/>
            </a:endParaRPr>
          </a:p>
          <a:p>
            <a:pPr marL="742811" lvl="1" indent="-285750">
              <a:buFontTx/>
              <a:buChar char="-"/>
            </a:pPr>
            <a:r>
              <a:rPr lang="en-US" sz="1200" dirty="0">
                <a:latin typeface="Trebuchet MS"/>
                <a:cs typeface="Trebuchet MS"/>
              </a:rPr>
              <a:t>draft-</a:t>
            </a:r>
            <a:r>
              <a:rPr lang="en-US" sz="1200" dirty="0" err="1">
                <a:latin typeface="Trebuchet MS"/>
                <a:cs typeface="Trebuchet MS"/>
              </a:rPr>
              <a:t>veillette</a:t>
            </a:r>
            <a:r>
              <a:rPr lang="en-US" sz="1200" dirty="0">
                <a:latin typeface="Trebuchet MS"/>
                <a:cs typeface="Trebuchet MS"/>
              </a:rPr>
              <a:t>-core-</a:t>
            </a:r>
            <a:r>
              <a:rPr lang="en-US" sz="1200" dirty="0" smtClean="0">
                <a:latin typeface="Trebuchet MS"/>
                <a:cs typeface="Trebuchet MS"/>
              </a:rPr>
              <a:t>cool</a:t>
            </a:r>
          </a:p>
          <a:p>
            <a:pPr marL="742811" lvl="1" indent="-285750">
              <a:buFontTx/>
              <a:buChar char="-"/>
            </a:pPr>
            <a:r>
              <a:rPr lang="en-US" sz="1200" dirty="0">
                <a:latin typeface="Trebuchet MS"/>
                <a:cs typeface="Trebuchet MS"/>
              </a:rPr>
              <a:t>draft-</a:t>
            </a:r>
            <a:r>
              <a:rPr lang="en-US" sz="1200" dirty="0" err="1">
                <a:latin typeface="Trebuchet MS"/>
                <a:cs typeface="Trebuchet MS"/>
              </a:rPr>
              <a:t>somaraju</a:t>
            </a:r>
            <a:r>
              <a:rPr lang="en-US" sz="1200" dirty="0">
                <a:latin typeface="Trebuchet MS"/>
                <a:cs typeface="Trebuchet MS"/>
              </a:rPr>
              <a:t>-core-</a:t>
            </a:r>
            <a:r>
              <a:rPr lang="en-US" sz="1200" dirty="0" err="1">
                <a:latin typeface="Trebuchet MS"/>
                <a:cs typeface="Trebuchet MS"/>
              </a:rPr>
              <a:t>sid</a:t>
            </a:r>
            <a:endParaRPr lang="en-US" sz="1200" dirty="0" smtClean="0">
              <a:latin typeface="Trebuchet MS"/>
              <a:cs typeface="Trebuchet MS"/>
            </a:endParaRPr>
          </a:p>
          <a:p>
            <a:pPr marL="742811" lvl="1" indent="-285750">
              <a:buFontTx/>
              <a:buChar char="-"/>
            </a:pP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6112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81311" y="2392485"/>
            <a:ext cx="1569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SIGFOX</a:t>
            </a:r>
            <a:endParaRPr lang="en-US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219773" y="2392485"/>
            <a:ext cx="10352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LoRa</a:t>
            </a:r>
            <a:endParaRPr lang="en-US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578345" y="2392485"/>
            <a:ext cx="14456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NB-IoT</a:t>
            </a:r>
            <a:endParaRPr lang="en-US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5356875" y="2392485"/>
            <a:ext cx="1981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Weightless</a:t>
            </a:r>
            <a:endParaRPr lang="en-US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7619500" y="2392485"/>
            <a:ext cx="1236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RPMA</a:t>
            </a:r>
            <a:endParaRPr lang="en-US" sz="32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80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190226"/>
            <a:ext cx="9144000" cy="900112"/>
          </a:xfrm>
          <a:prstGeom prst="rect">
            <a:avLst/>
          </a:prstGeom>
        </p:spPr>
        <p:txBody>
          <a:bodyPr vert="horz" lIns="91411" tIns="45707" rIns="91411" bIns="45707" rtlCol="0" anchor="ctr">
            <a:normAutofit/>
          </a:bodyPr>
          <a:lstStyle>
            <a:lvl1pPr algn="ctr" defTabSz="457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rebuchet MS"/>
                <a:cs typeface="Trebuchet MS"/>
              </a:rPr>
              <a:t>Low-Power Wide-Area Networks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60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190226"/>
            <a:ext cx="9144000" cy="900112"/>
          </a:xfrm>
          <a:prstGeom prst="rect">
            <a:avLst/>
          </a:prstGeom>
        </p:spPr>
        <p:txBody>
          <a:bodyPr vert="horz" lIns="91411" tIns="45707" rIns="91411" bIns="45707" rtlCol="0" anchor="ctr">
            <a:normAutofit/>
          </a:bodyPr>
          <a:lstStyle>
            <a:lvl1pPr algn="ctr" defTabSz="457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BB1E26"/>
                </a:solidFill>
                <a:latin typeface="Trebuchet MS"/>
                <a:cs typeface="Trebuchet MS"/>
              </a:rPr>
              <a:t>Low-Power</a:t>
            </a:r>
            <a:r>
              <a:rPr lang="en-US" b="1" dirty="0" smtClean="0">
                <a:solidFill>
                  <a:srgbClr val="000000"/>
                </a:solidFill>
                <a:latin typeface="Trebuchet MS"/>
                <a:cs typeface="Trebuchet MS"/>
              </a:rPr>
              <a:t> Wide-Area Networks</a:t>
            </a:r>
            <a:endParaRPr lang="en-US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3187" y="291770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years on simple battery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41208" y="2079845"/>
            <a:ext cx="280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mW</a:t>
            </a:r>
            <a:r>
              <a:rPr lang="en-US" dirty="0" smtClean="0"/>
              <a:t> transmission power</a:t>
            </a:r>
            <a:endParaRPr lang="en-US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1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190226"/>
            <a:ext cx="9144000" cy="900112"/>
          </a:xfrm>
          <a:prstGeom prst="rect">
            <a:avLst/>
          </a:prstGeom>
        </p:spPr>
        <p:txBody>
          <a:bodyPr vert="horz" lIns="91411" tIns="45707" rIns="91411" bIns="45707" rtlCol="0" anchor="ctr">
            <a:normAutofit/>
          </a:bodyPr>
          <a:lstStyle>
            <a:lvl1pPr algn="ctr" defTabSz="457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rebuchet MS"/>
                <a:cs typeface="Trebuchet MS"/>
              </a:rPr>
              <a:t>Low-Power</a:t>
            </a:r>
            <a:r>
              <a:rPr lang="en-US" b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b="1" dirty="0" smtClean="0">
                <a:solidFill>
                  <a:srgbClr val="BB1E26"/>
                </a:solidFill>
                <a:latin typeface="Trebuchet MS"/>
                <a:cs typeface="Trebuchet MS"/>
              </a:rPr>
              <a:t>Wide-Area </a:t>
            </a:r>
            <a:r>
              <a:rPr lang="en-US" b="1" dirty="0" smtClean="0">
                <a:solidFill>
                  <a:srgbClr val="000000"/>
                </a:solidFill>
                <a:latin typeface="Trebuchet MS"/>
                <a:cs typeface="Trebuchet MS"/>
              </a:rPr>
              <a:t>Networks</a:t>
            </a:r>
            <a:endParaRPr lang="en-US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59452" y="2930035"/>
            <a:ext cx="213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2-3 km urban indoor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562450" y="2030521"/>
            <a:ext cx="24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15-50 km rural outdoor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7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190226"/>
            <a:ext cx="9144000" cy="900112"/>
          </a:xfrm>
          <a:prstGeom prst="rect">
            <a:avLst/>
          </a:prstGeom>
        </p:spPr>
        <p:txBody>
          <a:bodyPr vert="horz" lIns="91411" tIns="45707" rIns="91411" bIns="45707" rtlCol="0" anchor="ctr">
            <a:normAutofit/>
          </a:bodyPr>
          <a:lstStyle>
            <a:lvl1pPr algn="ctr" defTabSz="457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rebuchet MS"/>
                <a:cs typeface="Trebuchet MS"/>
              </a:rPr>
              <a:t>Low-Power</a:t>
            </a:r>
            <a:r>
              <a:rPr lang="en-US" b="1" dirty="0" smtClean="0">
                <a:solidFill>
                  <a:srgbClr val="000000"/>
                </a:solidFill>
                <a:latin typeface="Trebuchet MS"/>
                <a:cs typeface="Trebuchet MS"/>
              </a:rPr>
              <a:t> Wide-Area</a:t>
            </a:r>
            <a:r>
              <a:rPr lang="en-US" b="1" dirty="0" smtClean="0">
                <a:solidFill>
                  <a:srgbClr val="BB1E26"/>
                </a:solidFill>
                <a:latin typeface="Trebuchet MS"/>
                <a:cs typeface="Trebuchet MS"/>
              </a:rPr>
              <a:t> Networks</a:t>
            </a:r>
            <a:endParaRPr lang="en-US" b="1" dirty="0">
              <a:solidFill>
                <a:srgbClr val="BB1E26"/>
              </a:solidFill>
              <a:latin typeface="Trebuchet MS"/>
              <a:cs typeface="Trebuchet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86182" y="182328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routing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904300" y="1453957"/>
            <a:ext cx="152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scheduling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7596398" y="200795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ALOHA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6463742" y="3028683"/>
            <a:ext cx="212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Device-initiated com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261522" y="3316425"/>
            <a:ext cx="155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Huge densities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7263659" y="357950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throughput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04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190226"/>
            <a:ext cx="9144000" cy="900112"/>
          </a:xfrm>
          <a:prstGeom prst="rect">
            <a:avLst/>
          </a:prstGeom>
        </p:spPr>
        <p:txBody>
          <a:bodyPr vert="horz" lIns="91411" tIns="45707" rIns="91411" bIns="45707" rtlCol="0" anchor="ctr">
            <a:normAutofit/>
          </a:bodyPr>
          <a:lstStyle>
            <a:lvl1pPr algn="ctr" defTabSz="457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rebuchet MS"/>
                <a:cs typeface="Trebuchet MS"/>
              </a:rPr>
              <a:t>Low-Power</a:t>
            </a:r>
            <a:r>
              <a:rPr lang="en-US" b="1" dirty="0" smtClean="0">
                <a:solidFill>
                  <a:srgbClr val="000000"/>
                </a:solidFill>
                <a:latin typeface="Trebuchet MS"/>
                <a:cs typeface="Trebuchet MS"/>
              </a:rPr>
              <a:t> Wide-Area</a:t>
            </a:r>
            <a:r>
              <a:rPr lang="en-US" b="1" dirty="0" smtClean="0">
                <a:solidFill>
                  <a:srgbClr val="BB1E26"/>
                </a:solidFill>
                <a:latin typeface="Trebuchet MS"/>
                <a:cs typeface="Trebuchet MS"/>
              </a:rPr>
              <a:t> </a:t>
            </a:r>
            <a:r>
              <a:rPr lang="en-US" b="1" dirty="0" smtClean="0">
                <a:latin typeface="Trebuchet MS"/>
                <a:cs typeface="Trebuchet MS"/>
              </a:rPr>
              <a:t>Networks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70916" y="1556419"/>
            <a:ext cx="3602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BB1E26"/>
                </a:solidFill>
                <a:latin typeface="Trebuchet MS"/>
                <a:cs typeface="Trebuchet MS"/>
              </a:rPr>
              <a:t>Narrow-band</a:t>
            </a:r>
            <a:endParaRPr lang="en-US" sz="4400" b="1" dirty="0">
              <a:solidFill>
                <a:srgbClr val="BB1E26"/>
              </a:solidFill>
              <a:latin typeface="Trebuchet MS"/>
              <a:cs typeface="Trebuchet M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28421" y="1559449"/>
            <a:ext cx="165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kHz or less</a:t>
            </a:r>
            <a:endParaRPr lang="en-US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27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190226"/>
            <a:ext cx="9144000" cy="900112"/>
          </a:xfrm>
          <a:prstGeom prst="rect">
            <a:avLst/>
          </a:prstGeom>
        </p:spPr>
        <p:txBody>
          <a:bodyPr vert="horz" lIns="91411" tIns="45707" rIns="91411" bIns="45707" rtlCol="0" anchor="ctr">
            <a:normAutofit/>
          </a:bodyPr>
          <a:lstStyle>
            <a:lvl1pPr algn="ctr" defTabSz="457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rebuchet MS"/>
                <a:cs typeface="Trebuchet MS"/>
              </a:rPr>
              <a:t>Low-Power</a:t>
            </a:r>
            <a:r>
              <a:rPr lang="en-US" b="1" dirty="0" smtClean="0">
                <a:solidFill>
                  <a:srgbClr val="000000"/>
                </a:solidFill>
                <a:latin typeface="Trebuchet MS"/>
                <a:cs typeface="Trebuchet MS"/>
              </a:rPr>
              <a:t> Wide-Area</a:t>
            </a:r>
            <a:r>
              <a:rPr lang="en-US" b="1" dirty="0" smtClean="0">
                <a:solidFill>
                  <a:srgbClr val="BB1E26"/>
                </a:solidFill>
                <a:latin typeface="Trebuchet MS"/>
                <a:cs typeface="Trebuchet MS"/>
              </a:rPr>
              <a:t> </a:t>
            </a:r>
            <a:r>
              <a:rPr lang="en-US" b="1" dirty="0" smtClean="0">
                <a:latin typeface="Trebuchet MS"/>
                <a:cs typeface="Trebuchet MS"/>
              </a:rPr>
              <a:t>Networks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70916" y="1556419"/>
            <a:ext cx="3602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rebuchet MS"/>
                <a:cs typeface="Trebuchet MS"/>
              </a:rPr>
              <a:t>Narrow-band</a:t>
            </a:r>
            <a:endParaRPr lang="en-US" sz="4400" b="1" dirty="0">
              <a:latin typeface="Trebuchet MS"/>
              <a:cs typeface="Trebuchet MS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1636545" y="1157470"/>
            <a:ext cx="5870910" cy="461665"/>
            <a:chOff x="1835428" y="1157470"/>
            <a:chExt cx="5870910" cy="461665"/>
          </a:xfrm>
        </p:grpSpPr>
        <p:sp>
          <p:nvSpPr>
            <p:cNvPr id="12" name="ZoneTexte 11"/>
            <p:cNvSpPr txBox="1"/>
            <p:nvPr/>
          </p:nvSpPr>
          <p:spPr>
            <a:xfrm>
              <a:off x="1835428" y="1157470"/>
              <a:ext cx="1870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BB1E26"/>
                  </a:solidFill>
                  <a:latin typeface="Trebuchet MS"/>
                  <a:cs typeface="Trebuchet MS"/>
                </a:rPr>
                <a:t>License free</a:t>
              </a:r>
              <a:endParaRPr lang="en-US" sz="2400" dirty="0">
                <a:solidFill>
                  <a:srgbClr val="BB1E26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669930" y="1157470"/>
              <a:ext cx="3036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rebuchet MS"/>
                  <a:cs typeface="Trebuchet MS"/>
                </a:rPr>
                <a:t>In licensed spectrum</a:t>
              </a:r>
              <a:endParaRPr lang="en-US" sz="2400" dirty="0">
                <a:latin typeface="Trebuchet MS"/>
                <a:cs typeface="Trebuchet MS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028421" y="1559449"/>
            <a:ext cx="165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kHz or less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794511" y="70403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Duty cycling</a:t>
            </a:r>
            <a:endParaRPr lang="en-US" dirty="0">
              <a:cs typeface="Trebuchet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82382" y="396054"/>
            <a:ext cx="109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Collisions</a:t>
            </a:r>
            <a:endParaRPr lang="en-US" dirty="0">
              <a:cs typeface="Trebuchet M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46425" y="825131"/>
            <a:ext cx="201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Acknowledgements</a:t>
            </a:r>
            <a:endParaRPr lang="en-US" dirty="0">
              <a:cs typeface="Trebuchet M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8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900454" y="840264"/>
            <a:ext cx="138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Guard-bands</a:t>
            </a:r>
            <a:endParaRPr lang="en-US" dirty="0">
              <a:cs typeface="Trebuchet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67746" y="580720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In-band</a:t>
            </a:r>
            <a:endParaRPr lang="en-US" dirty="0">
              <a:cs typeface="Trebuchet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33291" y="520832"/>
            <a:ext cx="16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Data-over-NAS</a:t>
            </a:r>
            <a:endParaRPr lang="en-US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7784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LP-WAN - RIOT Summit 2016, Alexander Pelov (a@ackl.io)</a:t>
            </a:r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190226"/>
            <a:ext cx="9144000" cy="900112"/>
          </a:xfrm>
          <a:prstGeom prst="rect">
            <a:avLst/>
          </a:prstGeom>
        </p:spPr>
        <p:txBody>
          <a:bodyPr vert="horz" lIns="91411" tIns="45707" rIns="91411" bIns="45707" rtlCol="0" anchor="ctr">
            <a:normAutofit/>
          </a:bodyPr>
          <a:lstStyle>
            <a:lvl1pPr algn="ctr" defTabSz="457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rebuchet MS"/>
                <a:cs typeface="Trebuchet MS"/>
              </a:rPr>
              <a:t>Low-Power</a:t>
            </a:r>
            <a:r>
              <a:rPr lang="en-US" b="1" dirty="0" smtClean="0">
                <a:solidFill>
                  <a:srgbClr val="000000"/>
                </a:solidFill>
                <a:latin typeface="Trebuchet MS"/>
                <a:cs typeface="Trebuchet MS"/>
              </a:rPr>
              <a:t> Wide-Area</a:t>
            </a:r>
            <a:r>
              <a:rPr lang="en-US" b="1" dirty="0" smtClean="0">
                <a:solidFill>
                  <a:srgbClr val="BB1E26"/>
                </a:solidFill>
                <a:latin typeface="Trebuchet MS"/>
                <a:cs typeface="Trebuchet MS"/>
              </a:rPr>
              <a:t> </a:t>
            </a:r>
            <a:r>
              <a:rPr lang="en-US" b="1" dirty="0" smtClean="0">
                <a:latin typeface="Trebuchet MS"/>
                <a:cs typeface="Trebuchet MS"/>
              </a:rPr>
              <a:t>Networks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70916" y="1556419"/>
            <a:ext cx="3602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rebuchet MS"/>
                <a:cs typeface="Trebuchet MS"/>
              </a:rPr>
              <a:t>Narrow-band</a:t>
            </a:r>
            <a:endParaRPr lang="en-US" sz="4400" b="1" dirty="0">
              <a:latin typeface="Trebuchet MS"/>
              <a:cs typeface="Trebuchet MS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1636545" y="1157470"/>
            <a:ext cx="5870910" cy="461665"/>
            <a:chOff x="1835428" y="1157470"/>
            <a:chExt cx="5870910" cy="461665"/>
          </a:xfrm>
        </p:grpSpPr>
        <p:sp>
          <p:nvSpPr>
            <p:cNvPr id="12" name="ZoneTexte 11"/>
            <p:cNvSpPr txBox="1"/>
            <p:nvPr/>
          </p:nvSpPr>
          <p:spPr>
            <a:xfrm>
              <a:off x="1835428" y="1157470"/>
              <a:ext cx="1870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rebuchet MS"/>
                  <a:cs typeface="Trebuchet MS"/>
                </a:rPr>
                <a:t>License free</a:t>
              </a:r>
              <a:endParaRPr lang="en-US" sz="2400" dirty="0">
                <a:latin typeface="Trebuchet MS"/>
                <a:cs typeface="Trebuchet MS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669930" y="1157470"/>
              <a:ext cx="3036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rebuchet MS"/>
                  <a:cs typeface="Trebuchet MS"/>
                </a:rPr>
                <a:t>In licensed spectrum</a:t>
              </a:r>
              <a:endParaRPr lang="en-US" sz="2400" dirty="0">
                <a:latin typeface="Trebuchet MS"/>
                <a:cs typeface="Trebuchet MS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794511" y="70403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Duty cycling</a:t>
            </a:r>
            <a:endParaRPr lang="en-US" dirty="0">
              <a:cs typeface="Trebuchet M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82382" y="396054"/>
            <a:ext cx="109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Collisions</a:t>
            </a:r>
            <a:endParaRPr lang="en-US" dirty="0">
              <a:cs typeface="Trebuchet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46425" y="825131"/>
            <a:ext cx="201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Acknowledgements</a:t>
            </a:r>
            <a:endParaRPr lang="en-US" dirty="0">
              <a:cs typeface="Trebuchet M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86182" y="182328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routing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904300" y="1453957"/>
            <a:ext cx="152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scheduling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7596398" y="200795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ALOHA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6463742" y="3028683"/>
            <a:ext cx="212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Device-initiated com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6261522" y="3316425"/>
            <a:ext cx="155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Huge densities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7263659" y="357950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throughput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493187" y="291770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years on simple battery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441208" y="2079845"/>
            <a:ext cx="280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mW</a:t>
            </a:r>
            <a:r>
              <a:rPr lang="en-US" dirty="0" smtClean="0"/>
              <a:t> transmission power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1028421" y="1559449"/>
            <a:ext cx="165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kHz or less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3759452" y="2930035"/>
            <a:ext cx="213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2-3 km urban indoor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3562450" y="2030521"/>
            <a:ext cx="24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15-50 km rural outdoor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460117" y="3990470"/>
            <a:ext cx="122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B1E26"/>
                </a:solidFill>
                <a:latin typeface="Trebuchet MS"/>
                <a:cs typeface="Trebuchet MS"/>
              </a:rPr>
              <a:t>100 bps</a:t>
            </a:r>
            <a:endParaRPr lang="en-US" sz="2400" dirty="0">
              <a:solidFill>
                <a:srgbClr val="BB1E26"/>
              </a:solidFill>
              <a:latin typeface="Trebuchet MS"/>
              <a:cs typeface="Trebuchet M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31503" y="4326609"/>
            <a:ext cx="151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(50 kbps max)</a:t>
            </a:r>
            <a:endParaRPr lang="en-US" dirty="0">
              <a:cs typeface="Trebuchet M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20591" y="3990470"/>
            <a:ext cx="238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B1E26"/>
                </a:solidFill>
                <a:latin typeface="Trebuchet MS"/>
                <a:cs typeface="Trebuchet MS"/>
              </a:rPr>
              <a:t>12 byte payload</a:t>
            </a:r>
            <a:endParaRPr lang="en-US" sz="2400" dirty="0">
              <a:solidFill>
                <a:srgbClr val="BB1E26"/>
              </a:solidFill>
              <a:latin typeface="Trebuchet MS"/>
              <a:cs typeface="Trebuchet M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227463" y="4326609"/>
            <a:ext cx="179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(50 byte payload)</a:t>
            </a:r>
            <a:endParaRPr lang="en-US" dirty="0">
              <a:cs typeface="Trebuchet M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32071" y="3990470"/>
            <a:ext cx="204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B1E26"/>
                </a:solidFill>
                <a:latin typeface="Trebuchet MS"/>
                <a:cs typeface="Trebuchet MS"/>
              </a:rPr>
              <a:t>140 messages</a:t>
            </a:r>
            <a:endParaRPr lang="en-US" sz="2400" dirty="0">
              <a:solidFill>
                <a:srgbClr val="BB1E26"/>
              </a:solidFill>
              <a:latin typeface="Trebuchet MS"/>
              <a:cs typeface="Trebuchet M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06170" y="3990470"/>
            <a:ext cx="171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B1E26"/>
                </a:solidFill>
                <a:latin typeface="Trebuchet MS"/>
                <a:cs typeface="Trebuchet MS"/>
              </a:rPr>
              <a:t>4 messages</a:t>
            </a:r>
            <a:endParaRPr lang="en-US" sz="2400" dirty="0">
              <a:solidFill>
                <a:srgbClr val="BB1E26"/>
              </a:solidFill>
              <a:latin typeface="Trebuchet MS"/>
              <a:cs typeface="Trebuchet M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110655" y="432660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uplink</a:t>
            </a:r>
            <a:endParaRPr lang="en-US" dirty="0">
              <a:cs typeface="Trebuchet M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147956" y="432660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downlink</a:t>
            </a:r>
            <a:endParaRPr lang="en-US" dirty="0">
              <a:cs typeface="Trebuchet M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E28D-3C84-FA4F-AA95-DF0FC25EB245}" type="slidenum">
              <a:rPr lang="fr-FR" smtClean="0"/>
              <a:t>9</a:t>
            </a:fld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5900454" y="840264"/>
            <a:ext cx="138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Guard-bands</a:t>
            </a:r>
            <a:endParaRPr lang="en-US" dirty="0">
              <a:cs typeface="Trebuchet M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067746" y="580720"/>
            <a:ext cx="8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In-band</a:t>
            </a:r>
            <a:endParaRPr lang="en-US" dirty="0">
              <a:cs typeface="Trebuchet M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333291" y="520832"/>
            <a:ext cx="16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rebuchet MS"/>
              </a:rPr>
              <a:t>Data-over-NAS</a:t>
            </a:r>
            <a:endParaRPr lang="en-US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9681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23994</TotalTime>
  <Words>647</Words>
  <Application>Microsoft Macintosh PowerPoint</Application>
  <PresentationFormat>Présentation à l'écran (16:9)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2_Thème Office</vt:lpstr>
      <vt:lpstr>1_Thème Office</vt:lpstr>
      <vt:lpstr>Low-Power Wide-Area Networks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Compression</vt:lpstr>
      <vt:lpstr>Présentation PowerPoint</vt:lpstr>
      <vt:lpstr>Building the next 10 bln devices</vt:lpstr>
      <vt:lpstr>Thank you! Questions?</vt:lpstr>
    </vt:vector>
  </TitlesOfParts>
  <Company>TELECOM Bretagne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Alexander Pelov</dc:creator>
  <cp:lastModifiedBy>Alexander Pelov</cp:lastModifiedBy>
  <cp:revision>2243</cp:revision>
  <dcterms:created xsi:type="dcterms:W3CDTF">2015-06-28T21:58:26Z</dcterms:created>
  <dcterms:modified xsi:type="dcterms:W3CDTF">2016-07-14T23:16:05Z</dcterms:modified>
</cp:coreProperties>
</file>